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Playfair Display"/>
      <p:regular r:id="rId28"/>
      <p:bold r:id="rId29"/>
      <p:italic r:id="rId30"/>
      <p:boldItalic r:id="rId31"/>
    </p:embeddedFont>
    <p:embeddedFont>
      <p:font typeface="Lato"/>
      <p:regular r:id="rId32"/>
      <p:bold r:id="rId33"/>
      <p:italic r:id="rId34"/>
      <p:boldItalic r:id="rId35"/>
    </p:embeddedFont>
    <p:embeddedFont>
      <p:font typeface="Montserra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layfairDispl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ayfairDispl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boldItalic.fntdata"/><Relationship Id="rId30" Type="http://schemas.openxmlformats.org/officeDocument/2006/relationships/font" Target="fonts/PlayfairDispl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9253e2ea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9253e2ea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692526b0a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692526b0a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9253e2ea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9253e2ea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69253e2eaa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69253e2eaa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69253e2eaa_4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69253e2eaa_4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92526b0a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92526b0a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6934500346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6934500346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69253e2ea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69253e2ea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6934500346_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6934500346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69253e2e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69253e2e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69253e2eaa_2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69253e2eaa_2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934500346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934500346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93450034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693450034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69253e2eaa_4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69253e2eaa_4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9253e2eaa_2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69253e2eaa_2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9253e2eaa_2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69253e2eaa_2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9253e2eaa_2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9253e2eaa_2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9253e2eaa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69253e2eaa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92526b0a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92526b0a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692526b0a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692526b0a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9253e2ea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9253e2ea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5" name="Shape 55"/>
        <p:cNvGrpSpPr/>
        <p:nvPr/>
      </p:nvGrpSpPr>
      <p:grpSpPr>
        <a:xfrm>
          <a:off x="0" y="0"/>
          <a:ext cx="0" cy="0"/>
          <a:chOff x="0" y="0"/>
          <a:chExt cx="0" cy="0"/>
        </a:xfrm>
      </p:grpSpPr>
      <p:sp>
        <p:nvSpPr>
          <p:cNvPr id="56" name="Google Shape;56;p13"/>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13"/>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58" name="Google Shape;58;p13"/>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59" name="Google Shape;59;p13"/>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0" name="Google Shape;60;p13"/>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1" name="Google Shape;61;p13"/>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62" name="Google Shape;62;p13"/>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63" name="Shape 63"/>
        <p:cNvGrpSpPr/>
        <p:nvPr/>
      </p:nvGrpSpPr>
      <p:grpSpPr>
        <a:xfrm>
          <a:off x="0" y="0"/>
          <a:ext cx="0" cy="0"/>
          <a:chOff x="0" y="0"/>
          <a:chExt cx="0" cy="0"/>
        </a:xfrm>
      </p:grpSpPr>
      <p:sp>
        <p:nvSpPr>
          <p:cNvPr id="64" name="Google Shape;64;p14"/>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4"/>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66" name="Google Shape;66;p14"/>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67" name="Google Shape;67;p14"/>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8" name="Google Shape;68;p14"/>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69" name="Google Shape;69;p14"/>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0" name="Google Shape;70;p14"/>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spTree>
      <p:nvGrpSpPr>
        <p:cNvPr id="71" name="Shape 71"/>
        <p:cNvGrpSpPr/>
        <p:nvPr/>
      </p:nvGrpSpPr>
      <p:grpSpPr>
        <a:xfrm>
          <a:off x="0" y="0"/>
          <a:ext cx="0" cy="0"/>
          <a:chOff x="0" y="0"/>
          <a:chExt cx="0" cy="0"/>
        </a:xfrm>
      </p:grpSpPr>
      <p:sp>
        <p:nvSpPr>
          <p:cNvPr id="72" name="Google Shape;72;p15"/>
          <p:cNvSpPr txBox="1"/>
          <p:nvPr>
            <p:ph type="title"/>
          </p:nvPr>
        </p:nvSpPr>
        <p:spPr>
          <a:xfrm>
            <a:off x="2714550" y="2366272"/>
            <a:ext cx="3714900" cy="8184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accent4"/>
              </a:buClr>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3" name="Google Shape;73;p15"/>
          <p:cNvSpPr txBox="1"/>
          <p:nvPr>
            <p:ph hasCustomPrompt="1" idx="2" type="title"/>
          </p:nvPr>
        </p:nvSpPr>
        <p:spPr>
          <a:xfrm>
            <a:off x="3746550" y="1339163"/>
            <a:ext cx="1650900" cy="978300"/>
          </a:xfrm>
          <a:prstGeom prst="rect">
            <a:avLst/>
          </a:prstGeom>
        </p:spPr>
        <p:txBody>
          <a:bodyPr anchorCtr="0" anchor="t" bIns="91425" lIns="91425" spcFirstLastPara="1" rIns="91425" wrap="square" tIns="91425">
            <a:noAutofit/>
          </a:bodyPr>
          <a:lstStyle>
            <a:lvl1pPr lvl="0" rtl="0">
              <a:spcBef>
                <a:spcPts val="0"/>
              </a:spcBef>
              <a:spcAft>
                <a:spcPts val="0"/>
              </a:spcAft>
              <a:buSzPts val="6000"/>
              <a:buNone/>
              <a:defRPr sz="7000">
                <a:solidFill>
                  <a:schemeClr val="accent1"/>
                </a:solidFill>
              </a:defRPr>
            </a:lvl1pPr>
            <a:lvl2pPr lvl="1" rtl="0" algn="ctr">
              <a:spcBef>
                <a:spcPts val="0"/>
              </a:spcBef>
              <a:spcAft>
                <a:spcPts val="0"/>
              </a:spcAft>
              <a:buSzPts val="6000"/>
              <a:buNone/>
              <a:defRPr b="1" sz="6000"/>
            </a:lvl2pPr>
            <a:lvl3pPr lvl="2" rtl="0" algn="ctr">
              <a:spcBef>
                <a:spcPts val="0"/>
              </a:spcBef>
              <a:spcAft>
                <a:spcPts val="0"/>
              </a:spcAft>
              <a:buSzPts val="6000"/>
              <a:buNone/>
              <a:defRPr b="1" sz="6000"/>
            </a:lvl3pPr>
            <a:lvl4pPr lvl="3" rtl="0" algn="ctr">
              <a:spcBef>
                <a:spcPts val="0"/>
              </a:spcBef>
              <a:spcAft>
                <a:spcPts val="0"/>
              </a:spcAft>
              <a:buSzPts val="6000"/>
              <a:buNone/>
              <a:defRPr b="1" sz="6000"/>
            </a:lvl4pPr>
            <a:lvl5pPr lvl="4" rtl="0" algn="ctr">
              <a:spcBef>
                <a:spcPts val="0"/>
              </a:spcBef>
              <a:spcAft>
                <a:spcPts val="0"/>
              </a:spcAft>
              <a:buSzPts val="6000"/>
              <a:buNone/>
              <a:defRPr b="1" sz="6000"/>
            </a:lvl5pPr>
            <a:lvl6pPr lvl="5" rtl="0" algn="ctr">
              <a:spcBef>
                <a:spcPts val="0"/>
              </a:spcBef>
              <a:spcAft>
                <a:spcPts val="0"/>
              </a:spcAft>
              <a:buSzPts val="6000"/>
              <a:buNone/>
              <a:defRPr b="1" sz="6000"/>
            </a:lvl6pPr>
            <a:lvl7pPr lvl="6" rtl="0" algn="ctr">
              <a:spcBef>
                <a:spcPts val="0"/>
              </a:spcBef>
              <a:spcAft>
                <a:spcPts val="0"/>
              </a:spcAft>
              <a:buSzPts val="6000"/>
              <a:buNone/>
              <a:defRPr b="1" sz="6000"/>
            </a:lvl7pPr>
            <a:lvl8pPr lvl="7" rtl="0" algn="ctr">
              <a:spcBef>
                <a:spcPts val="0"/>
              </a:spcBef>
              <a:spcAft>
                <a:spcPts val="0"/>
              </a:spcAft>
              <a:buSzPts val="6000"/>
              <a:buNone/>
              <a:defRPr b="1" sz="6000"/>
            </a:lvl8pPr>
            <a:lvl9pPr lvl="8" rtl="0" algn="ctr">
              <a:spcBef>
                <a:spcPts val="0"/>
              </a:spcBef>
              <a:spcAft>
                <a:spcPts val="0"/>
              </a:spcAft>
              <a:buSzPts val="6000"/>
              <a:buNone/>
              <a:defRPr b="1" sz="6000"/>
            </a:lvl9pPr>
          </a:lstStyle>
          <a:p>
            <a:r>
              <a:t>xx%</a:t>
            </a:r>
          </a:p>
        </p:txBody>
      </p:sp>
      <p:sp>
        <p:nvSpPr>
          <p:cNvPr id="74" name="Google Shape;74;p15"/>
          <p:cNvSpPr txBox="1"/>
          <p:nvPr>
            <p:ph idx="1" type="subTitle"/>
          </p:nvPr>
        </p:nvSpPr>
        <p:spPr>
          <a:xfrm>
            <a:off x="2291400" y="3076675"/>
            <a:ext cx="4561200" cy="393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cxnSp>
        <p:nvCxnSpPr>
          <p:cNvPr id="75" name="Google Shape;75;p15"/>
          <p:cNvCxnSpPr/>
          <p:nvPr/>
        </p:nvCxnSpPr>
        <p:spPr>
          <a:xfrm>
            <a:off x="-72550" y="27410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6" name="Google Shape;76;p15"/>
          <p:cNvCxnSpPr/>
          <p:nvPr/>
        </p:nvCxnSpPr>
        <p:spPr>
          <a:xfrm>
            <a:off x="-72550" y="4877450"/>
            <a:ext cx="9287400" cy="0"/>
          </a:xfrm>
          <a:prstGeom prst="straightConnector1">
            <a:avLst/>
          </a:prstGeom>
          <a:noFill/>
          <a:ln cap="flat" cmpd="sng" w="28575">
            <a:solidFill>
              <a:schemeClr val="accent1"/>
            </a:solidFill>
            <a:prstDash val="solid"/>
            <a:round/>
            <a:headEnd len="med" w="med" type="none"/>
            <a:tailEnd len="med" w="med" type="none"/>
          </a:ln>
        </p:spPr>
      </p:cxnSp>
      <p:cxnSp>
        <p:nvCxnSpPr>
          <p:cNvPr id="77" name="Google Shape;77;p15"/>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med" w="med" type="none"/>
            <a:tailEnd len="med" w="med" type="none"/>
          </a:ln>
        </p:spPr>
      </p:cxnSp>
      <p:cxnSp>
        <p:nvCxnSpPr>
          <p:cNvPr id="78" name="Google Shape;78;p15"/>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hyperlink" Target="https://www.kaggle.com/datasets/matthieugimbert/french-bakery-daily-sales" TargetMode="Externa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6.png"/><Relationship Id="rId8"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ctrTitle"/>
          </p:nvPr>
        </p:nvSpPr>
        <p:spPr>
          <a:xfrm>
            <a:off x="2864600" y="1247950"/>
            <a:ext cx="3322500" cy="1584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2600"/>
              <a:t>Forecasting</a:t>
            </a:r>
            <a:endParaRPr sz="2600"/>
          </a:p>
          <a:p>
            <a:pPr indent="0" lvl="0" marL="0" rtl="0" algn="ctr">
              <a:spcBef>
                <a:spcPts val="0"/>
              </a:spcBef>
              <a:spcAft>
                <a:spcPts val="0"/>
              </a:spcAft>
              <a:buNone/>
            </a:pPr>
            <a:r>
              <a:rPr lang="en" sz="2600"/>
              <a:t>Bakery Revenue </a:t>
            </a:r>
            <a:endParaRPr sz="2600"/>
          </a:p>
          <a:p>
            <a:pPr indent="0" lvl="0" marL="0" rtl="0" algn="l">
              <a:spcBef>
                <a:spcPts val="0"/>
              </a:spcBef>
              <a:spcAft>
                <a:spcPts val="0"/>
              </a:spcAft>
              <a:buNone/>
            </a:pPr>
            <a:r>
              <a:t/>
            </a:r>
            <a:endParaRPr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5"/>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Univariate Time Series Analysis</a:t>
            </a:r>
            <a:r>
              <a:rPr lang="en"/>
              <a:t> - SAS STUDIO</a:t>
            </a:r>
            <a:endParaRPr/>
          </a:p>
        </p:txBody>
      </p:sp>
      <p:sp>
        <p:nvSpPr>
          <p:cNvPr id="153" name="Google Shape;153;p25"/>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Autocorrelation</a:t>
            </a:r>
            <a:endParaRPr/>
          </a:p>
        </p:txBody>
      </p:sp>
      <p:pic>
        <p:nvPicPr>
          <p:cNvPr id="159" name="Google Shape;159;p26"/>
          <p:cNvPicPr preferRelativeResize="0"/>
          <p:nvPr/>
        </p:nvPicPr>
        <p:blipFill>
          <a:blip r:embed="rId3">
            <a:alphaModFix/>
          </a:blip>
          <a:stretch>
            <a:fillRect/>
          </a:stretch>
        </p:blipFill>
        <p:spPr>
          <a:xfrm>
            <a:off x="4677850" y="1028450"/>
            <a:ext cx="3758724" cy="2831950"/>
          </a:xfrm>
          <a:prstGeom prst="rect">
            <a:avLst/>
          </a:prstGeom>
          <a:noFill/>
          <a:ln>
            <a:noFill/>
          </a:ln>
        </p:spPr>
      </p:pic>
      <p:sp>
        <p:nvSpPr>
          <p:cNvPr id="160" name="Google Shape;160;p26"/>
          <p:cNvSpPr txBox="1"/>
          <p:nvPr/>
        </p:nvSpPr>
        <p:spPr>
          <a:xfrm>
            <a:off x="311700" y="4046675"/>
            <a:ext cx="8590500" cy="42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000">
                <a:latin typeface="Montserrat"/>
                <a:ea typeface="Montserrat"/>
                <a:cs typeface="Montserrat"/>
                <a:sym typeface="Montserrat"/>
              </a:rPr>
              <a:t>From the Autocorrelation Function (ACF) graph, we can derive that the first bar is at y-axis of 1.0, this means that the revenue on a given day is correlated with itself at once, indicating a full correlation. However after lag 0, the values are close to 0, depicting that there is a low predictive power and there is almost no relationship.</a:t>
            </a:r>
            <a:endParaRPr sz="1800">
              <a:solidFill>
                <a:schemeClr val="dk2"/>
              </a:solidFill>
              <a:latin typeface="Lato"/>
              <a:ea typeface="Lato"/>
              <a:cs typeface="Lato"/>
              <a:sym typeface="Lato"/>
            </a:endParaRPr>
          </a:p>
        </p:txBody>
      </p:sp>
      <p:pic>
        <p:nvPicPr>
          <p:cNvPr id="161" name="Google Shape;161;p26"/>
          <p:cNvPicPr preferRelativeResize="0"/>
          <p:nvPr/>
        </p:nvPicPr>
        <p:blipFill>
          <a:blip r:embed="rId4">
            <a:alphaModFix/>
          </a:blip>
          <a:stretch>
            <a:fillRect/>
          </a:stretch>
        </p:blipFill>
        <p:spPr>
          <a:xfrm>
            <a:off x="461225" y="1034300"/>
            <a:ext cx="3758737" cy="2820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Time Series Exploration - SAS STUDIO</a:t>
            </a:r>
            <a:endParaRPr/>
          </a:p>
        </p:txBody>
      </p:sp>
      <p:sp>
        <p:nvSpPr>
          <p:cNvPr id="167" name="Google Shape;167;p27"/>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06</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8"/>
          <p:cNvPicPr preferRelativeResize="0"/>
          <p:nvPr/>
        </p:nvPicPr>
        <p:blipFill>
          <a:blip r:embed="rId3">
            <a:alphaModFix/>
          </a:blip>
          <a:stretch>
            <a:fillRect/>
          </a:stretch>
        </p:blipFill>
        <p:spPr>
          <a:xfrm>
            <a:off x="65300" y="181713"/>
            <a:ext cx="4680549" cy="4588375"/>
          </a:xfrm>
          <a:prstGeom prst="rect">
            <a:avLst/>
          </a:prstGeom>
          <a:noFill/>
          <a:ln>
            <a:noFill/>
          </a:ln>
        </p:spPr>
      </p:pic>
      <p:pic>
        <p:nvPicPr>
          <p:cNvPr id="173" name="Google Shape;173;p28"/>
          <p:cNvPicPr preferRelativeResize="0"/>
          <p:nvPr/>
        </p:nvPicPr>
        <p:blipFill>
          <a:blip r:embed="rId4">
            <a:alphaModFix/>
          </a:blip>
          <a:stretch>
            <a:fillRect/>
          </a:stretch>
        </p:blipFill>
        <p:spPr>
          <a:xfrm>
            <a:off x="5000349" y="181713"/>
            <a:ext cx="3874702" cy="2856819"/>
          </a:xfrm>
          <a:prstGeom prst="rect">
            <a:avLst/>
          </a:prstGeom>
          <a:noFill/>
          <a:ln>
            <a:noFill/>
          </a:ln>
        </p:spPr>
      </p:pic>
      <p:sp>
        <p:nvSpPr>
          <p:cNvPr id="174" name="Google Shape;174;p28"/>
          <p:cNvSpPr txBox="1"/>
          <p:nvPr/>
        </p:nvSpPr>
        <p:spPr>
          <a:xfrm>
            <a:off x="5000350" y="3216025"/>
            <a:ext cx="4035900" cy="162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000">
                <a:latin typeface="Montserrat"/>
                <a:ea typeface="Montserrat"/>
                <a:cs typeface="Montserrat"/>
                <a:sym typeface="Montserrat"/>
              </a:rPr>
              <a:t>The series values graph shows the correlation between a time series and a lagged version of itself, where the data on one day is predictive on the data of the next day/time interval. Since the data points on the series values are on the same range, it suggests that the series do not have strong dependencies on its past values, signifying weak autocorrelation. This is further supported by the ACF graph that indicates low predictive power after lag 0, as values are close to 0. </a:t>
            </a:r>
            <a:endParaRPr sz="1800">
              <a:solidFill>
                <a:schemeClr val="dk2"/>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451200" y="2441350"/>
            <a:ext cx="82416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MultiVariate Linear Regression</a:t>
            </a:r>
            <a:r>
              <a:rPr lang="en"/>
              <a:t> - SAS STUDIO</a:t>
            </a:r>
            <a:endParaRPr/>
          </a:p>
        </p:txBody>
      </p:sp>
      <p:sp>
        <p:nvSpPr>
          <p:cNvPr id="180" name="Google Shape;180;p29"/>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07</a:t>
            </a:r>
            <a:endParaRPr/>
          </a:p>
        </p:txBody>
      </p:sp>
      <p:sp>
        <p:nvSpPr>
          <p:cNvPr id="181" name="Google Shape;181;p29"/>
          <p:cNvSpPr txBox="1"/>
          <p:nvPr/>
        </p:nvSpPr>
        <p:spPr>
          <a:xfrm>
            <a:off x="2126250" y="4269975"/>
            <a:ext cx="4891500" cy="4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2"/>
                </a:solidFill>
                <a:latin typeface="Montserrat"/>
                <a:ea typeface="Montserrat"/>
                <a:cs typeface="Montserrat"/>
                <a:sym typeface="Montserrat"/>
              </a:rPr>
              <a:t>*Regression equations </a:t>
            </a:r>
            <a:r>
              <a:rPr lang="en" sz="1200">
                <a:solidFill>
                  <a:schemeClr val="dk2"/>
                </a:solidFill>
                <a:latin typeface="Montserrat"/>
                <a:ea typeface="Montserrat"/>
                <a:cs typeface="Montserrat"/>
                <a:sym typeface="Montserrat"/>
              </a:rPr>
              <a:t>omitted</a:t>
            </a:r>
            <a:r>
              <a:rPr lang="en" sz="1200">
                <a:solidFill>
                  <a:schemeClr val="dk2"/>
                </a:solidFill>
                <a:latin typeface="Montserrat"/>
                <a:ea typeface="Montserrat"/>
                <a:cs typeface="Montserrat"/>
                <a:sym typeface="Montserrat"/>
              </a:rPr>
              <a:t> due to large number of variables</a:t>
            </a:r>
            <a:endParaRPr sz="1200">
              <a:solidFill>
                <a:schemeClr val="dk2"/>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Model 1 in SAS Studio </a:t>
            </a:r>
            <a:endParaRPr/>
          </a:p>
        </p:txBody>
      </p:sp>
      <p:pic>
        <p:nvPicPr>
          <p:cNvPr id="187" name="Google Shape;187;p30"/>
          <p:cNvPicPr preferRelativeResize="0"/>
          <p:nvPr/>
        </p:nvPicPr>
        <p:blipFill>
          <a:blip r:embed="rId3">
            <a:alphaModFix/>
          </a:blip>
          <a:stretch>
            <a:fillRect/>
          </a:stretch>
        </p:blipFill>
        <p:spPr>
          <a:xfrm>
            <a:off x="434999" y="1108800"/>
            <a:ext cx="2096250" cy="3721549"/>
          </a:xfrm>
          <a:prstGeom prst="rect">
            <a:avLst/>
          </a:prstGeom>
          <a:noFill/>
          <a:ln>
            <a:noFill/>
          </a:ln>
        </p:spPr>
      </p:pic>
      <p:pic>
        <p:nvPicPr>
          <p:cNvPr id="188" name="Google Shape;188;p30"/>
          <p:cNvPicPr preferRelativeResize="0"/>
          <p:nvPr/>
        </p:nvPicPr>
        <p:blipFill>
          <a:blip r:embed="rId4">
            <a:alphaModFix/>
          </a:blip>
          <a:stretch>
            <a:fillRect/>
          </a:stretch>
        </p:blipFill>
        <p:spPr>
          <a:xfrm>
            <a:off x="2576497" y="2084975"/>
            <a:ext cx="3528300" cy="2692450"/>
          </a:xfrm>
          <a:prstGeom prst="rect">
            <a:avLst/>
          </a:prstGeom>
          <a:noFill/>
          <a:ln>
            <a:noFill/>
          </a:ln>
        </p:spPr>
      </p:pic>
      <p:sp>
        <p:nvSpPr>
          <p:cNvPr id="189" name="Google Shape;189;p30"/>
          <p:cNvSpPr txBox="1"/>
          <p:nvPr/>
        </p:nvSpPr>
        <p:spPr>
          <a:xfrm>
            <a:off x="6447700" y="1020150"/>
            <a:ext cx="2096400" cy="31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ontserrat"/>
                <a:ea typeface="Montserrat"/>
                <a:cs typeface="Montserrat"/>
                <a:sym typeface="Montserrat"/>
              </a:rPr>
              <a:t>This model incorporates six categorical variables and one continuous variable (Quantity Sold on the day). We leveraged various time periods (Year, Month, Day) and times of day (Morning, Afternoon, Evening) to evaluate the significance of when orders were placed on total revenue.</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100">
                <a:solidFill>
                  <a:schemeClr val="dk2"/>
                </a:solidFill>
                <a:latin typeface="Montserrat"/>
                <a:ea typeface="Montserrat"/>
                <a:cs typeface="Montserrat"/>
                <a:sym typeface="Montserrat"/>
              </a:rPr>
              <a:t>R-Square = 0.9986</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100">
                <a:solidFill>
                  <a:schemeClr val="dk2"/>
                </a:solidFill>
                <a:latin typeface="Montserrat"/>
                <a:ea typeface="Montserrat"/>
                <a:cs typeface="Montserrat"/>
                <a:sym typeface="Montserrat"/>
              </a:rPr>
              <a:t>Adj R-Sq = 0.9986</a:t>
            </a:r>
            <a:endParaRPr sz="1100">
              <a:solidFill>
                <a:schemeClr val="dk2"/>
              </a:solidFill>
              <a:latin typeface="Montserrat"/>
              <a:ea typeface="Montserrat"/>
              <a:cs typeface="Montserrat"/>
              <a:sym typeface="Montserrat"/>
            </a:endParaRPr>
          </a:p>
        </p:txBody>
      </p:sp>
      <p:sp>
        <p:nvSpPr>
          <p:cNvPr id="190" name="Google Shape;190;p30"/>
          <p:cNvSpPr txBox="1"/>
          <p:nvPr/>
        </p:nvSpPr>
        <p:spPr>
          <a:xfrm>
            <a:off x="2758225" y="1246450"/>
            <a:ext cx="31836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Dependent Variable - Total Revenue</a:t>
            </a:r>
            <a:endParaRPr>
              <a:solidFill>
                <a:schemeClr val="dk2"/>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Model 1 in SAS Studio </a:t>
            </a:r>
            <a:endParaRPr/>
          </a:p>
        </p:txBody>
      </p:sp>
      <p:pic>
        <p:nvPicPr>
          <p:cNvPr id="196" name="Google Shape;196;p31"/>
          <p:cNvPicPr preferRelativeResize="0"/>
          <p:nvPr/>
        </p:nvPicPr>
        <p:blipFill rotWithShape="1">
          <a:blip r:embed="rId3">
            <a:alphaModFix/>
          </a:blip>
          <a:srcRect b="0" l="0" r="0" t="0"/>
          <a:stretch/>
        </p:blipFill>
        <p:spPr>
          <a:xfrm>
            <a:off x="152400" y="1169850"/>
            <a:ext cx="4427349" cy="3821250"/>
          </a:xfrm>
          <a:prstGeom prst="rect">
            <a:avLst/>
          </a:prstGeom>
          <a:noFill/>
          <a:ln>
            <a:noFill/>
          </a:ln>
        </p:spPr>
      </p:pic>
      <p:pic>
        <p:nvPicPr>
          <p:cNvPr id="197" name="Google Shape;197;p31"/>
          <p:cNvPicPr preferRelativeResize="0"/>
          <p:nvPr/>
        </p:nvPicPr>
        <p:blipFill>
          <a:blip r:embed="rId4">
            <a:alphaModFix/>
          </a:blip>
          <a:stretch>
            <a:fillRect/>
          </a:stretch>
        </p:blipFill>
        <p:spPr>
          <a:xfrm>
            <a:off x="4732149" y="1169850"/>
            <a:ext cx="3832936" cy="3821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2"/>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Model 2 in SAS Studio </a:t>
            </a:r>
            <a:endParaRPr/>
          </a:p>
        </p:txBody>
      </p:sp>
      <p:pic>
        <p:nvPicPr>
          <p:cNvPr id="203" name="Google Shape;203;p32"/>
          <p:cNvPicPr preferRelativeResize="0"/>
          <p:nvPr/>
        </p:nvPicPr>
        <p:blipFill>
          <a:blip r:embed="rId3">
            <a:alphaModFix/>
          </a:blip>
          <a:stretch>
            <a:fillRect/>
          </a:stretch>
        </p:blipFill>
        <p:spPr>
          <a:xfrm>
            <a:off x="2700195" y="2571745"/>
            <a:ext cx="3144725" cy="2146025"/>
          </a:xfrm>
          <a:prstGeom prst="rect">
            <a:avLst/>
          </a:prstGeom>
          <a:noFill/>
          <a:ln>
            <a:noFill/>
          </a:ln>
        </p:spPr>
      </p:pic>
      <p:pic>
        <p:nvPicPr>
          <p:cNvPr id="204" name="Google Shape;204;p32"/>
          <p:cNvPicPr preferRelativeResize="0"/>
          <p:nvPr/>
        </p:nvPicPr>
        <p:blipFill>
          <a:blip r:embed="rId4">
            <a:alphaModFix/>
          </a:blip>
          <a:stretch>
            <a:fillRect/>
          </a:stretch>
        </p:blipFill>
        <p:spPr>
          <a:xfrm>
            <a:off x="429600" y="1131350"/>
            <a:ext cx="2123550" cy="3636400"/>
          </a:xfrm>
          <a:prstGeom prst="rect">
            <a:avLst/>
          </a:prstGeom>
          <a:noFill/>
          <a:ln>
            <a:noFill/>
          </a:ln>
        </p:spPr>
      </p:pic>
      <p:sp>
        <p:nvSpPr>
          <p:cNvPr id="205" name="Google Shape;205;p32"/>
          <p:cNvSpPr txBox="1"/>
          <p:nvPr/>
        </p:nvSpPr>
        <p:spPr>
          <a:xfrm>
            <a:off x="6459625" y="1108800"/>
            <a:ext cx="2096400" cy="31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ontserrat"/>
                <a:ea typeface="Montserrat"/>
                <a:cs typeface="Montserrat"/>
                <a:sym typeface="Montserrat"/>
              </a:rPr>
              <a:t>This model comprises six categorical variables and one continuous variable (Quantity Sold One Day Before). We employed different time periods (Year, Month, Day) and times of day (Morning, Afternoon, Evening) to evaluate the significance of order placement timing on total revenue.</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100">
                <a:solidFill>
                  <a:schemeClr val="dk2"/>
                </a:solidFill>
                <a:latin typeface="Montserrat"/>
                <a:ea typeface="Montserrat"/>
                <a:cs typeface="Montserrat"/>
                <a:sym typeface="Montserrat"/>
              </a:rPr>
              <a:t>R-Square = 0.0145</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100">
                <a:solidFill>
                  <a:schemeClr val="dk2"/>
                </a:solidFill>
                <a:latin typeface="Montserrat"/>
                <a:ea typeface="Montserrat"/>
                <a:cs typeface="Montserrat"/>
                <a:sym typeface="Montserrat"/>
              </a:rPr>
              <a:t>Adj R-Sq = 0</a:t>
            </a:r>
            <a:r>
              <a:rPr lang="en" sz="1100">
                <a:solidFill>
                  <a:schemeClr val="dk2"/>
                </a:solidFill>
                <a:latin typeface="Montserrat"/>
                <a:ea typeface="Montserrat"/>
                <a:cs typeface="Montserrat"/>
                <a:sym typeface="Montserrat"/>
              </a:rPr>
              <a:t>.0</a:t>
            </a:r>
            <a:r>
              <a:rPr lang="en" sz="1100">
                <a:solidFill>
                  <a:schemeClr val="dk2"/>
                </a:solidFill>
                <a:latin typeface="Montserrat"/>
                <a:ea typeface="Montserrat"/>
                <a:cs typeface="Montserrat"/>
                <a:sym typeface="Montserrat"/>
              </a:rPr>
              <a:t>139</a:t>
            </a:r>
            <a:endParaRPr sz="1100">
              <a:solidFill>
                <a:schemeClr val="dk2"/>
              </a:solidFill>
              <a:latin typeface="Montserrat"/>
              <a:ea typeface="Montserrat"/>
              <a:cs typeface="Montserrat"/>
              <a:sym typeface="Montserrat"/>
            </a:endParaRPr>
          </a:p>
        </p:txBody>
      </p:sp>
      <p:sp>
        <p:nvSpPr>
          <p:cNvPr id="206" name="Google Shape;206;p32"/>
          <p:cNvSpPr txBox="1"/>
          <p:nvPr/>
        </p:nvSpPr>
        <p:spPr>
          <a:xfrm>
            <a:off x="2758225" y="1246450"/>
            <a:ext cx="31836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Dependent Variable - Total Revenue</a:t>
            </a:r>
            <a:endParaRPr>
              <a:solidFill>
                <a:schemeClr val="dk2"/>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Model 2 in SAS Studio </a:t>
            </a:r>
            <a:endParaRPr/>
          </a:p>
        </p:txBody>
      </p:sp>
      <p:pic>
        <p:nvPicPr>
          <p:cNvPr id="212" name="Google Shape;212;p33"/>
          <p:cNvPicPr preferRelativeResize="0"/>
          <p:nvPr/>
        </p:nvPicPr>
        <p:blipFill>
          <a:blip r:embed="rId3">
            <a:alphaModFix/>
          </a:blip>
          <a:stretch>
            <a:fillRect/>
          </a:stretch>
        </p:blipFill>
        <p:spPr>
          <a:xfrm>
            <a:off x="90150" y="1169850"/>
            <a:ext cx="4062009" cy="3821251"/>
          </a:xfrm>
          <a:prstGeom prst="rect">
            <a:avLst/>
          </a:prstGeom>
          <a:noFill/>
          <a:ln>
            <a:noFill/>
          </a:ln>
        </p:spPr>
      </p:pic>
      <p:pic>
        <p:nvPicPr>
          <p:cNvPr id="213" name="Google Shape;213;p33"/>
          <p:cNvPicPr preferRelativeResize="0"/>
          <p:nvPr/>
        </p:nvPicPr>
        <p:blipFill>
          <a:blip r:embed="rId4">
            <a:alphaModFix/>
          </a:blip>
          <a:stretch>
            <a:fillRect/>
          </a:stretch>
        </p:blipFill>
        <p:spPr>
          <a:xfrm>
            <a:off x="4366800" y="1169850"/>
            <a:ext cx="3952700" cy="38212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Model 3 in SAS Studio </a:t>
            </a:r>
            <a:endParaRPr/>
          </a:p>
        </p:txBody>
      </p:sp>
      <p:pic>
        <p:nvPicPr>
          <p:cNvPr id="219" name="Google Shape;219;p34"/>
          <p:cNvPicPr preferRelativeResize="0"/>
          <p:nvPr/>
        </p:nvPicPr>
        <p:blipFill>
          <a:blip r:embed="rId3">
            <a:alphaModFix/>
          </a:blip>
          <a:stretch>
            <a:fillRect/>
          </a:stretch>
        </p:blipFill>
        <p:spPr>
          <a:xfrm>
            <a:off x="2746137" y="2594838"/>
            <a:ext cx="3620450" cy="2232825"/>
          </a:xfrm>
          <a:prstGeom prst="rect">
            <a:avLst/>
          </a:prstGeom>
          <a:noFill/>
          <a:ln>
            <a:noFill/>
          </a:ln>
        </p:spPr>
      </p:pic>
      <p:pic>
        <p:nvPicPr>
          <p:cNvPr id="220" name="Google Shape;220;p34"/>
          <p:cNvPicPr preferRelativeResize="0"/>
          <p:nvPr/>
        </p:nvPicPr>
        <p:blipFill>
          <a:blip r:embed="rId4">
            <a:alphaModFix/>
          </a:blip>
          <a:stretch>
            <a:fillRect/>
          </a:stretch>
        </p:blipFill>
        <p:spPr>
          <a:xfrm>
            <a:off x="436900" y="1116300"/>
            <a:ext cx="2216200" cy="3711351"/>
          </a:xfrm>
          <a:prstGeom prst="rect">
            <a:avLst/>
          </a:prstGeom>
          <a:noFill/>
          <a:ln>
            <a:noFill/>
          </a:ln>
        </p:spPr>
      </p:pic>
      <p:sp>
        <p:nvSpPr>
          <p:cNvPr id="221" name="Google Shape;221;p34"/>
          <p:cNvSpPr txBox="1"/>
          <p:nvPr/>
        </p:nvSpPr>
        <p:spPr>
          <a:xfrm>
            <a:off x="6459625" y="1108800"/>
            <a:ext cx="2096400" cy="31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latin typeface="Montserrat"/>
                <a:ea typeface="Montserrat"/>
                <a:cs typeface="Montserrat"/>
                <a:sym typeface="Montserrat"/>
              </a:rPr>
              <a:t>This model incorporates six categorical variables and one continuous variable (Quantity One Week Before). We utilized various time periods (Year, Month, Day) and times of day (Morning, Afternoon, Evening) to evaluate the significance of order placement timing on total revenue.</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100">
                <a:solidFill>
                  <a:schemeClr val="dk2"/>
                </a:solidFill>
                <a:latin typeface="Montserrat"/>
                <a:ea typeface="Montserrat"/>
                <a:cs typeface="Montserrat"/>
                <a:sym typeface="Montserrat"/>
              </a:rPr>
              <a:t>R-Square = 0.0148</a:t>
            </a:r>
            <a:endParaRPr sz="1100">
              <a:solidFill>
                <a:schemeClr val="dk2"/>
              </a:solidFill>
              <a:latin typeface="Montserrat"/>
              <a:ea typeface="Montserrat"/>
              <a:cs typeface="Montserrat"/>
              <a:sym typeface="Montserrat"/>
            </a:endParaRPr>
          </a:p>
          <a:p>
            <a:pPr indent="0" lvl="0" marL="0" rtl="0" algn="l">
              <a:spcBef>
                <a:spcPts val="0"/>
              </a:spcBef>
              <a:spcAft>
                <a:spcPts val="0"/>
              </a:spcAft>
              <a:buNone/>
            </a:pPr>
            <a:r>
              <a:rPr lang="en" sz="1100">
                <a:solidFill>
                  <a:schemeClr val="dk2"/>
                </a:solidFill>
                <a:latin typeface="Montserrat"/>
                <a:ea typeface="Montserrat"/>
                <a:cs typeface="Montserrat"/>
                <a:sym typeface="Montserrat"/>
              </a:rPr>
              <a:t>Adj R-Sq = 0.0141</a:t>
            </a:r>
            <a:endParaRPr sz="1100">
              <a:solidFill>
                <a:schemeClr val="dk2"/>
              </a:solidFill>
              <a:latin typeface="Montserrat"/>
              <a:ea typeface="Montserrat"/>
              <a:cs typeface="Montserrat"/>
              <a:sym typeface="Montserrat"/>
            </a:endParaRPr>
          </a:p>
        </p:txBody>
      </p:sp>
      <p:sp>
        <p:nvSpPr>
          <p:cNvPr id="222" name="Google Shape;222;p34"/>
          <p:cNvSpPr txBox="1"/>
          <p:nvPr/>
        </p:nvSpPr>
        <p:spPr>
          <a:xfrm>
            <a:off x="2758225" y="1246450"/>
            <a:ext cx="3183600" cy="6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Montserrat"/>
                <a:ea typeface="Montserrat"/>
                <a:cs typeface="Montserrat"/>
                <a:sym typeface="Montserrat"/>
              </a:rPr>
              <a:t>Dependent Variable - Total Revenue</a:t>
            </a:r>
            <a:endParaRPr>
              <a:solidFill>
                <a:schemeClr val="dk2"/>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1032125" y="20250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Business Goal</a:t>
            </a:r>
            <a:endParaRPr/>
          </a:p>
        </p:txBody>
      </p:sp>
      <p:sp>
        <p:nvSpPr>
          <p:cNvPr id="89" name="Google Shape;89;p17"/>
          <p:cNvSpPr txBox="1"/>
          <p:nvPr>
            <p:ph idx="2" type="title"/>
          </p:nvPr>
        </p:nvSpPr>
        <p:spPr>
          <a:xfrm>
            <a:off x="3746550" y="9382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90" name="Google Shape;90;p17"/>
          <p:cNvSpPr txBox="1"/>
          <p:nvPr>
            <p:ph type="title"/>
          </p:nvPr>
        </p:nvSpPr>
        <p:spPr>
          <a:xfrm>
            <a:off x="1130250" y="3098700"/>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600"/>
              <a:t>Forecasting future Traditional Baguette sales by conducting time series analysis on historical daily sales</a:t>
            </a:r>
            <a:endParaRPr i="1"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Linear Regression Model 3 in SAS Studio </a:t>
            </a:r>
            <a:endParaRPr/>
          </a:p>
        </p:txBody>
      </p:sp>
      <p:pic>
        <p:nvPicPr>
          <p:cNvPr id="228" name="Google Shape;228;p35"/>
          <p:cNvPicPr preferRelativeResize="0"/>
          <p:nvPr/>
        </p:nvPicPr>
        <p:blipFill>
          <a:blip r:embed="rId3">
            <a:alphaModFix/>
          </a:blip>
          <a:stretch>
            <a:fillRect/>
          </a:stretch>
        </p:blipFill>
        <p:spPr>
          <a:xfrm>
            <a:off x="272157" y="1169850"/>
            <a:ext cx="3845086" cy="3821251"/>
          </a:xfrm>
          <a:prstGeom prst="rect">
            <a:avLst/>
          </a:prstGeom>
          <a:noFill/>
          <a:ln>
            <a:noFill/>
          </a:ln>
        </p:spPr>
      </p:pic>
      <p:pic>
        <p:nvPicPr>
          <p:cNvPr id="229" name="Google Shape;229;p35"/>
          <p:cNvPicPr preferRelativeResize="0"/>
          <p:nvPr/>
        </p:nvPicPr>
        <p:blipFill>
          <a:blip r:embed="rId4">
            <a:alphaModFix/>
          </a:blip>
          <a:stretch>
            <a:fillRect/>
          </a:stretch>
        </p:blipFill>
        <p:spPr>
          <a:xfrm>
            <a:off x="4260913" y="1169850"/>
            <a:ext cx="3886932" cy="38212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235" name="Google Shape;235;p36"/>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08</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nvSpPr>
        <p:spPr>
          <a:xfrm>
            <a:off x="418500" y="2073150"/>
            <a:ext cx="3837900" cy="9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00000"/>
                </a:solidFill>
                <a:latin typeface="Montserrat"/>
                <a:ea typeface="Montserrat"/>
                <a:cs typeface="Montserrat"/>
                <a:sym typeface="Montserrat"/>
              </a:rPr>
              <a:t>Conclusion #</a:t>
            </a:r>
            <a:r>
              <a:rPr b="1" lang="en" sz="1300">
                <a:latin typeface="Montserrat"/>
                <a:ea typeface="Montserrat"/>
                <a:cs typeface="Montserrat"/>
                <a:sym typeface="Montserrat"/>
              </a:rPr>
              <a:t>2</a:t>
            </a:r>
            <a:endParaRPr b="1" sz="1300">
              <a:latin typeface="Montserrat"/>
              <a:ea typeface="Montserrat"/>
              <a:cs typeface="Montserrat"/>
              <a:sym typeface="Montserrat"/>
            </a:endParaRPr>
          </a:p>
          <a:p>
            <a:pPr indent="0" lvl="0" marL="0" rtl="0" algn="l">
              <a:lnSpc>
                <a:spcPct val="115000"/>
              </a:lnSpc>
              <a:spcBef>
                <a:spcPts val="1200"/>
              </a:spcBef>
              <a:spcAft>
                <a:spcPts val="1200"/>
              </a:spcAft>
              <a:buNone/>
            </a:pPr>
            <a:r>
              <a:rPr lang="en" sz="1100">
                <a:latin typeface="Montserrat"/>
                <a:ea typeface="Montserrat"/>
                <a:cs typeface="Montserrat"/>
                <a:sym typeface="Montserrat"/>
              </a:rPr>
              <a:t>We've noticed distinct patterns of exceeding the upper control limit, particularly in May and December. These spikes coincide with major events like college graduations and the Christmas holiday season. Traditional Baguettes tend to be a popular choice during these times, leading to increased revenue levels.</a:t>
            </a:r>
            <a:endParaRPr sz="1100">
              <a:solidFill>
                <a:srgbClr val="000000"/>
              </a:solidFill>
              <a:latin typeface="Montserrat"/>
              <a:ea typeface="Montserrat"/>
              <a:cs typeface="Montserrat"/>
              <a:sym typeface="Montserrat"/>
            </a:endParaRPr>
          </a:p>
        </p:txBody>
      </p:sp>
      <p:sp>
        <p:nvSpPr>
          <p:cNvPr id="241" name="Google Shape;241;p37"/>
          <p:cNvSpPr txBox="1"/>
          <p:nvPr/>
        </p:nvSpPr>
        <p:spPr>
          <a:xfrm>
            <a:off x="418500" y="140950"/>
            <a:ext cx="3837900" cy="9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00000"/>
                </a:solidFill>
                <a:latin typeface="Montserrat"/>
                <a:ea typeface="Montserrat"/>
                <a:cs typeface="Montserrat"/>
                <a:sym typeface="Montserrat"/>
              </a:rPr>
              <a:t>Conclusion #1</a:t>
            </a:r>
            <a:endParaRPr b="1" sz="1300">
              <a:solidFill>
                <a:srgbClr val="000000"/>
              </a:solidFill>
              <a:latin typeface="Montserrat"/>
              <a:ea typeface="Montserrat"/>
              <a:cs typeface="Montserrat"/>
              <a:sym typeface="Montserrat"/>
            </a:endParaRPr>
          </a:p>
          <a:p>
            <a:pPr indent="0" lvl="0" marL="0" rtl="0" algn="l">
              <a:lnSpc>
                <a:spcPct val="115000"/>
              </a:lnSpc>
              <a:spcBef>
                <a:spcPts val="1200"/>
              </a:spcBef>
              <a:spcAft>
                <a:spcPts val="1200"/>
              </a:spcAft>
              <a:buNone/>
            </a:pPr>
            <a:r>
              <a:rPr lang="en" sz="1100">
                <a:latin typeface="Montserrat"/>
                <a:ea typeface="Montserrat"/>
                <a:cs typeface="Montserrat"/>
                <a:sym typeface="Montserrat"/>
              </a:rPr>
              <a:t>The significant fluctuations in daily total revenue highlight the need for a deeper investigation into the underlying reasons behind such volatility at the bakery. This investigation could entail examining factors such as foot traffic at the store or promotions held, which may not be captured within our dataset.</a:t>
            </a:r>
            <a:endParaRPr sz="1100">
              <a:solidFill>
                <a:srgbClr val="000000"/>
              </a:solidFill>
              <a:latin typeface="Montserrat"/>
              <a:ea typeface="Montserrat"/>
              <a:cs typeface="Montserrat"/>
              <a:sym typeface="Montserrat"/>
            </a:endParaRPr>
          </a:p>
        </p:txBody>
      </p:sp>
      <p:sp>
        <p:nvSpPr>
          <p:cNvPr id="242" name="Google Shape;242;p37"/>
          <p:cNvSpPr txBox="1"/>
          <p:nvPr/>
        </p:nvSpPr>
        <p:spPr>
          <a:xfrm>
            <a:off x="4320050" y="2073150"/>
            <a:ext cx="4715400" cy="9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00000"/>
                </a:solidFill>
                <a:latin typeface="Montserrat"/>
                <a:ea typeface="Montserrat"/>
                <a:cs typeface="Montserrat"/>
                <a:sym typeface="Montserrat"/>
              </a:rPr>
              <a:t>Conclusion #</a:t>
            </a:r>
            <a:r>
              <a:rPr b="1" lang="en" sz="1300">
                <a:latin typeface="Montserrat"/>
                <a:ea typeface="Montserrat"/>
                <a:cs typeface="Montserrat"/>
                <a:sym typeface="Montserrat"/>
              </a:rPr>
              <a:t>4</a:t>
            </a:r>
            <a:endParaRPr b="1" sz="1300">
              <a:latin typeface="Montserrat"/>
              <a:ea typeface="Montserrat"/>
              <a:cs typeface="Montserrat"/>
              <a:sym typeface="Montserrat"/>
            </a:endParaRPr>
          </a:p>
          <a:p>
            <a:pPr indent="0" lvl="0" marL="0" rtl="0" algn="l">
              <a:lnSpc>
                <a:spcPct val="115000"/>
              </a:lnSpc>
              <a:spcBef>
                <a:spcPts val="1200"/>
              </a:spcBef>
              <a:spcAft>
                <a:spcPts val="0"/>
              </a:spcAft>
              <a:buNone/>
            </a:pPr>
            <a:r>
              <a:rPr lang="en" sz="1100">
                <a:latin typeface="Montserrat"/>
                <a:ea typeface="Montserrat"/>
                <a:cs typeface="Montserrat"/>
                <a:sym typeface="Montserrat"/>
              </a:rPr>
              <a:t>The 'Quantity' variable accounts for over 95% of the variance in Total Revenue. Among the three regression models executed, two exhibited abysmal R-Square values of less than 0.02, while one exhibited an impressive R-Square value of 0.99. The critical disparity lies in the inclusion of 'Quantity' as a predictor variable in the high-performing regression model, while the low-performing regression models incorporated 'Quantity 1 day before' and 'Quantity 1 week before'. Given the ACF's depiction of low predictive power on past values, indicating weak autocorrelation, the regression models with low R-Squares also corroborate this conclusion.</a:t>
            </a:r>
            <a:endParaRPr b="1" sz="1300">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sz="1100">
              <a:solidFill>
                <a:srgbClr val="000000"/>
              </a:solidFill>
              <a:latin typeface="Montserrat"/>
              <a:ea typeface="Montserrat"/>
              <a:cs typeface="Montserrat"/>
              <a:sym typeface="Montserrat"/>
            </a:endParaRPr>
          </a:p>
        </p:txBody>
      </p:sp>
      <p:sp>
        <p:nvSpPr>
          <p:cNvPr id="243" name="Google Shape;243;p37"/>
          <p:cNvSpPr txBox="1"/>
          <p:nvPr/>
        </p:nvSpPr>
        <p:spPr>
          <a:xfrm>
            <a:off x="4320050" y="140950"/>
            <a:ext cx="4715400" cy="99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rgbClr val="000000"/>
                </a:solidFill>
                <a:latin typeface="Montserrat"/>
                <a:ea typeface="Montserrat"/>
                <a:cs typeface="Montserrat"/>
                <a:sym typeface="Montserrat"/>
              </a:rPr>
              <a:t>Conclusion #</a:t>
            </a:r>
            <a:r>
              <a:rPr b="1" lang="en" sz="1300">
                <a:latin typeface="Montserrat"/>
                <a:ea typeface="Montserrat"/>
                <a:cs typeface="Montserrat"/>
                <a:sym typeface="Montserrat"/>
              </a:rPr>
              <a:t>3</a:t>
            </a:r>
            <a:endParaRPr b="1" sz="1300">
              <a:latin typeface="Montserrat"/>
              <a:ea typeface="Montserrat"/>
              <a:cs typeface="Montserrat"/>
              <a:sym typeface="Montserrat"/>
            </a:endParaRPr>
          </a:p>
          <a:p>
            <a:pPr indent="0" lvl="0" marL="0" rtl="0" algn="l">
              <a:lnSpc>
                <a:spcPct val="115000"/>
              </a:lnSpc>
              <a:spcBef>
                <a:spcPts val="1200"/>
              </a:spcBef>
              <a:spcAft>
                <a:spcPts val="1200"/>
              </a:spcAft>
              <a:buNone/>
            </a:pPr>
            <a:r>
              <a:rPr lang="en" sz="1100">
                <a:latin typeface="Montserrat"/>
                <a:ea typeface="Montserrat"/>
                <a:cs typeface="Montserrat"/>
                <a:sym typeface="Montserrat"/>
              </a:rPr>
              <a:t>Since the Autocorrelation Function (ACF) graph that depicts low predictive power after lag 0, this suggests that it can primarily be due to the volatile nature of bakery sales as it is a perishable good. Other factors may include the seasonality of sales due to holidays or weather conditions and irregular sales patterns of bakery sales.</a:t>
            </a:r>
            <a:endParaRPr sz="1100">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Dependent Variable</a:t>
            </a:r>
            <a:endParaRPr/>
          </a:p>
        </p:txBody>
      </p:sp>
      <p:sp>
        <p:nvSpPr>
          <p:cNvPr id="96" name="Google Shape;96;p18"/>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97" name="Google Shape;97;p18"/>
          <p:cNvSpPr txBox="1"/>
          <p:nvPr>
            <p:ph type="title"/>
          </p:nvPr>
        </p:nvSpPr>
        <p:spPr>
          <a:xfrm>
            <a:off x="1130250" y="32334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600"/>
              <a:t>Total Daily Revenue for Traditional Baguettes</a:t>
            </a:r>
            <a:endParaRPr i="1"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 - Bakery Data</a:t>
            </a:r>
            <a:endParaRPr/>
          </a:p>
        </p:txBody>
      </p:sp>
      <p:sp>
        <p:nvSpPr>
          <p:cNvPr id="103" name="Google Shape;103;p19"/>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713225" y="216425"/>
            <a:ext cx="7717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 Kaggle</a:t>
            </a:r>
            <a:endParaRPr/>
          </a:p>
        </p:txBody>
      </p:sp>
      <p:sp>
        <p:nvSpPr>
          <p:cNvPr id="109" name="Google Shape;109;p20"/>
          <p:cNvSpPr txBox="1"/>
          <p:nvPr>
            <p:ph idx="4294967295" type="subTitle"/>
          </p:nvPr>
        </p:nvSpPr>
        <p:spPr>
          <a:xfrm>
            <a:off x="5223500" y="827500"/>
            <a:ext cx="3847200" cy="3964500"/>
          </a:xfrm>
          <a:prstGeom prst="rect">
            <a:avLst/>
          </a:prstGeom>
        </p:spPr>
        <p:txBody>
          <a:bodyPr anchorCtr="0" anchor="t" bIns="91425" lIns="91425" spcFirstLastPara="1" rIns="91425" wrap="square" tIns="91425">
            <a:normAutofit/>
          </a:bodyPr>
          <a:lstStyle/>
          <a:p>
            <a:pPr indent="-311150" lvl="0" marL="457200" rtl="0" algn="l">
              <a:lnSpc>
                <a:spcPct val="105000"/>
              </a:lnSpc>
              <a:spcBef>
                <a:spcPts val="0"/>
              </a:spcBef>
              <a:spcAft>
                <a:spcPts val="0"/>
              </a:spcAft>
              <a:buSzPts val="1300"/>
              <a:buFont typeface="Montserrat"/>
              <a:buChar char="●"/>
            </a:pPr>
            <a:r>
              <a:rPr lang="en" sz="1300" u="sng">
                <a:solidFill>
                  <a:schemeClr val="hlink"/>
                </a:solidFill>
                <a:latin typeface="Montserrat"/>
                <a:ea typeface="Montserrat"/>
                <a:cs typeface="Montserrat"/>
                <a:sym typeface="Montserrat"/>
                <a:hlinkClick r:id="rId3"/>
              </a:rPr>
              <a:t>https://www.kaggle.com/datasets/matthieugimbert/french-bakery-daily-sales</a:t>
            </a:r>
            <a:r>
              <a:rPr lang="en" sz="1300">
                <a:latin typeface="Montserrat"/>
                <a:ea typeface="Montserrat"/>
                <a:cs typeface="Montserrat"/>
                <a:sym typeface="Montserrat"/>
              </a:rPr>
              <a:t> </a:t>
            </a:r>
            <a:endParaRPr sz="1300">
              <a:latin typeface="Montserrat"/>
              <a:ea typeface="Montserrat"/>
              <a:cs typeface="Montserrat"/>
              <a:sym typeface="Montserrat"/>
            </a:endParaRPr>
          </a:p>
          <a:p>
            <a:pPr indent="-311150" lvl="0" marL="457200" rtl="0" algn="l">
              <a:lnSpc>
                <a:spcPct val="105000"/>
              </a:lnSpc>
              <a:spcBef>
                <a:spcPts val="1000"/>
              </a:spcBef>
              <a:spcAft>
                <a:spcPts val="0"/>
              </a:spcAft>
              <a:buSzPts val="1300"/>
              <a:buFont typeface="Montserrat"/>
              <a:buChar char="●"/>
            </a:pPr>
            <a:r>
              <a:rPr lang="en" sz="1300">
                <a:latin typeface="Montserrat"/>
                <a:ea typeface="Montserrat"/>
                <a:cs typeface="Montserrat"/>
                <a:sym typeface="Montserrat"/>
              </a:rPr>
              <a:t>Our complete dataset contains daily sales of multiple products of a bakery from 2021-2022.</a:t>
            </a:r>
            <a:endParaRPr sz="1300">
              <a:latin typeface="Montserrat"/>
              <a:ea typeface="Montserrat"/>
              <a:cs typeface="Montserrat"/>
              <a:sym typeface="Montserrat"/>
            </a:endParaRPr>
          </a:p>
          <a:p>
            <a:pPr indent="-311150" lvl="0" marL="457200" rtl="0" algn="l">
              <a:lnSpc>
                <a:spcPct val="105000"/>
              </a:lnSpc>
              <a:spcBef>
                <a:spcPts val="1000"/>
              </a:spcBef>
              <a:spcAft>
                <a:spcPts val="0"/>
              </a:spcAft>
              <a:buSzPts val="1300"/>
              <a:buFont typeface="Montserrat"/>
              <a:buChar char="●"/>
            </a:pPr>
            <a:r>
              <a:rPr lang="en" sz="1300">
                <a:latin typeface="Montserrat"/>
                <a:ea typeface="Montserrat"/>
                <a:cs typeface="Montserrat"/>
                <a:sym typeface="Montserrat"/>
              </a:rPr>
              <a:t>We chose to only focus on “Traditional Baguettes” as they </a:t>
            </a:r>
            <a:r>
              <a:rPr lang="en" sz="1300">
                <a:latin typeface="Montserrat"/>
                <a:ea typeface="Montserrat"/>
                <a:cs typeface="Montserrat"/>
                <a:sym typeface="Montserrat"/>
              </a:rPr>
              <a:t>accounted for 23% of total revenue</a:t>
            </a:r>
            <a:endParaRPr sz="1300">
              <a:latin typeface="Montserrat"/>
              <a:ea typeface="Montserrat"/>
              <a:cs typeface="Montserrat"/>
              <a:sym typeface="Montserrat"/>
            </a:endParaRPr>
          </a:p>
          <a:p>
            <a:pPr indent="-311150" lvl="0" marL="457200" rtl="0" algn="l">
              <a:lnSpc>
                <a:spcPct val="105000"/>
              </a:lnSpc>
              <a:spcBef>
                <a:spcPts val="1000"/>
              </a:spcBef>
              <a:spcAft>
                <a:spcPts val="1000"/>
              </a:spcAft>
              <a:buSzPts val="1300"/>
              <a:buFont typeface="Montserrat"/>
              <a:buChar char="●"/>
            </a:pPr>
            <a:r>
              <a:rPr lang="en" sz="1300">
                <a:latin typeface="Montserrat"/>
                <a:ea typeface="Montserrat"/>
                <a:cs typeface="Montserrat"/>
                <a:sym typeface="Montserrat"/>
              </a:rPr>
              <a:t>We converted the time of order by categorizing it into three segments: Morning, Afternoon, and Evening. Subsequently, we employed Excel to convert these categories into a binary format, represented by 1s and 0s.</a:t>
            </a:r>
            <a:endParaRPr sz="1300">
              <a:latin typeface="Montserrat"/>
              <a:ea typeface="Montserrat"/>
              <a:cs typeface="Montserrat"/>
              <a:sym typeface="Montserrat"/>
            </a:endParaRPr>
          </a:p>
        </p:txBody>
      </p:sp>
      <p:pic>
        <p:nvPicPr>
          <p:cNvPr id="110" name="Google Shape;110;p20"/>
          <p:cNvPicPr preferRelativeResize="0"/>
          <p:nvPr/>
        </p:nvPicPr>
        <p:blipFill>
          <a:blip r:embed="rId4">
            <a:alphaModFix/>
          </a:blip>
          <a:stretch>
            <a:fillRect/>
          </a:stretch>
        </p:blipFill>
        <p:spPr>
          <a:xfrm>
            <a:off x="248250" y="1122575"/>
            <a:ext cx="4918700" cy="30675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1049175" y="2366275"/>
            <a:ext cx="6883500" cy="81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Control Chart - SAS STUDIO</a:t>
            </a:r>
            <a:endParaRPr/>
          </a:p>
        </p:txBody>
      </p:sp>
      <p:sp>
        <p:nvSpPr>
          <p:cNvPr id="116" name="Google Shape;116;p21"/>
          <p:cNvSpPr txBox="1"/>
          <p:nvPr>
            <p:ph idx="2" type="title"/>
          </p:nvPr>
        </p:nvSpPr>
        <p:spPr>
          <a:xfrm>
            <a:off x="3746550" y="1339163"/>
            <a:ext cx="16509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205875" y="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Chart in SAS Studio Pt. 1</a:t>
            </a:r>
            <a:endParaRPr/>
          </a:p>
        </p:txBody>
      </p:sp>
      <p:pic>
        <p:nvPicPr>
          <p:cNvPr id="122" name="Google Shape;122;p22"/>
          <p:cNvPicPr preferRelativeResize="0"/>
          <p:nvPr/>
        </p:nvPicPr>
        <p:blipFill>
          <a:blip r:embed="rId3">
            <a:alphaModFix/>
          </a:blip>
          <a:stretch>
            <a:fillRect/>
          </a:stretch>
        </p:blipFill>
        <p:spPr>
          <a:xfrm>
            <a:off x="51275" y="610575"/>
            <a:ext cx="2734850" cy="2052099"/>
          </a:xfrm>
          <a:prstGeom prst="rect">
            <a:avLst/>
          </a:prstGeom>
          <a:noFill/>
          <a:ln>
            <a:noFill/>
          </a:ln>
        </p:spPr>
      </p:pic>
      <p:pic>
        <p:nvPicPr>
          <p:cNvPr id="123" name="Google Shape;123;p22"/>
          <p:cNvPicPr preferRelativeResize="0"/>
          <p:nvPr/>
        </p:nvPicPr>
        <p:blipFill>
          <a:blip r:embed="rId4">
            <a:alphaModFix/>
          </a:blip>
          <a:stretch>
            <a:fillRect/>
          </a:stretch>
        </p:blipFill>
        <p:spPr>
          <a:xfrm>
            <a:off x="2873000" y="612500"/>
            <a:ext cx="2734850" cy="2048226"/>
          </a:xfrm>
          <a:prstGeom prst="rect">
            <a:avLst/>
          </a:prstGeom>
          <a:noFill/>
          <a:ln>
            <a:noFill/>
          </a:ln>
        </p:spPr>
      </p:pic>
      <p:pic>
        <p:nvPicPr>
          <p:cNvPr id="124" name="Google Shape;124;p22"/>
          <p:cNvPicPr preferRelativeResize="0"/>
          <p:nvPr/>
        </p:nvPicPr>
        <p:blipFill>
          <a:blip r:embed="rId5">
            <a:alphaModFix/>
          </a:blip>
          <a:stretch>
            <a:fillRect/>
          </a:stretch>
        </p:blipFill>
        <p:spPr>
          <a:xfrm>
            <a:off x="5643000" y="611537"/>
            <a:ext cx="2734849" cy="2050159"/>
          </a:xfrm>
          <a:prstGeom prst="rect">
            <a:avLst/>
          </a:prstGeom>
          <a:noFill/>
          <a:ln>
            <a:noFill/>
          </a:ln>
        </p:spPr>
      </p:pic>
      <p:pic>
        <p:nvPicPr>
          <p:cNvPr id="125" name="Google Shape;125;p22"/>
          <p:cNvPicPr preferRelativeResize="0"/>
          <p:nvPr/>
        </p:nvPicPr>
        <p:blipFill>
          <a:blip r:embed="rId6">
            <a:alphaModFix/>
          </a:blip>
          <a:stretch>
            <a:fillRect/>
          </a:stretch>
        </p:blipFill>
        <p:spPr>
          <a:xfrm>
            <a:off x="51275" y="2801175"/>
            <a:ext cx="2734848" cy="2047273"/>
          </a:xfrm>
          <a:prstGeom prst="rect">
            <a:avLst/>
          </a:prstGeom>
          <a:noFill/>
          <a:ln>
            <a:noFill/>
          </a:ln>
        </p:spPr>
      </p:pic>
      <p:pic>
        <p:nvPicPr>
          <p:cNvPr id="126" name="Google Shape;126;p22"/>
          <p:cNvPicPr preferRelativeResize="0"/>
          <p:nvPr/>
        </p:nvPicPr>
        <p:blipFill>
          <a:blip r:embed="rId7">
            <a:alphaModFix/>
          </a:blip>
          <a:stretch>
            <a:fillRect/>
          </a:stretch>
        </p:blipFill>
        <p:spPr>
          <a:xfrm>
            <a:off x="2921150" y="2801175"/>
            <a:ext cx="2686698" cy="2047276"/>
          </a:xfrm>
          <a:prstGeom prst="rect">
            <a:avLst/>
          </a:prstGeom>
          <a:noFill/>
          <a:ln>
            <a:noFill/>
          </a:ln>
        </p:spPr>
      </p:pic>
      <p:pic>
        <p:nvPicPr>
          <p:cNvPr id="127" name="Google Shape;127;p22"/>
          <p:cNvPicPr preferRelativeResize="0"/>
          <p:nvPr/>
        </p:nvPicPr>
        <p:blipFill>
          <a:blip r:embed="rId8">
            <a:alphaModFix/>
          </a:blip>
          <a:stretch>
            <a:fillRect/>
          </a:stretch>
        </p:blipFill>
        <p:spPr>
          <a:xfrm>
            <a:off x="5643000" y="2797788"/>
            <a:ext cx="2734849" cy="20540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250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Chart in SAS Studio Pt. 2</a:t>
            </a:r>
            <a:endParaRPr/>
          </a:p>
          <a:p>
            <a:pPr indent="0" lvl="0" marL="0" rtl="0" algn="l">
              <a:spcBef>
                <a:spcPts val="0"/>
              </a:spcBef>
              <a:spcAft>
                <a:spcPts val="0"/>
              </a:spcAft>
              <a:buNone/>
            </a:pPr>
            <a:r>
              <a:t/>
            </a:r>
            <a:endParaRPr/>
          </a:p>
        </p:txBody>
      </p:sp>
      <p:pic>
        <p:nvPicPr>
          <p:cNvPr id="133" name="Google Shape;133;p23"/>
          <p:cNvPicPr preferRelativeResize="0"/>
          <p:nvPr/>
        </p:nvPicPr>
        <p:blipFill>
          <a:blip r:embed="rId3">
            <a:alphaModFix/>
          </a:blip>
          <a:stretch>
            <a:fillRect/>
          </a:stretch>
        </p:blipFill>
        <p:spPr>
          <a:xfrm>
            <a:off x="31700" y="668600"/>
            <a:ext cx="2596354" cy="1941749"/>
          </a:xfrm>
          <a:prstGeom prst="rect">
            <a:avLst/>
          </a:prstGeom>
          <a:noFill/>
          <a:ln>
            <a:noFill/>
          </a:ln>
        </p:spPr>
      </p:pic>
      <p:pic>
        <p:nvPicPr>
          <p:cNvPr id="134" name="Google Shape;134;p23"/>
          <p:cNvPicPr preferRelativeResize="0"/>
          <p:nvPr/>
        </p:nvPicPr>
        <p:blipFill>
          <a:blip r:embed="rId4">
            <a:alphaModFix/>
          </a:blip>
          <a:stretch>
            <a:fillRect/>
          </a:stretch>
        </p:blipFill>
        <p:spPr>
          <a:xfrm>
            <a:off x="2669200" y="670425"/>
            <a:ext cx="2590225" cy="1938092"/>
          </a:xfrm>
          <a:prstGeom prst="rect">
            <a:avLst/>
          </a:prstGeom>
          <a:noFill/>
          <a:ln>
            <a:noFill/>
          </a:ln>
        </p:spPr>
      </p:pic>
      <p:pic>
        <p:nvPicPr>
          <p:cNvPr id="135" name="Google Shape;135;p23"/>
          <p:cNvPicPr preferRelativeResize="0"/>
          <p:nvPr/>
        </p:nvPicPr>
        <p:blipFill>
          <a:blip r:embed="rId5">
            <a:alphaModFix/>
          </a:blip>
          <a:stretch>
            <a:fillRect/>
          </a:stretch>
        </p:blipFill>
        <p:spPr>
          <a:xfrm>
            <a:off x="5374525" y="664925"/>
            <a:ext cx="2596350" cy="1949091"/>
          </a:xfrm>
          <a:prstGeom prst="rect">
            <a:avLst/>
          </a:prstGeom>
          <a:noFill/>
          <a:ln>
            <a:noFill/>
          </a:ln>
        </p:spPr>
      </p:pic>
      <p:pic>
        <p:nvPicPr>
          <p:cNvPr id="136" name="Google Shape;136;p23"/>
          <p:cNvPicPr preferRelativeResize="0"/>
          <p:nvPr/>
        </p:nvPicPr>
        <p:blipFill>
          <a:blip r:embed="rId6">
            <a:alphaModFix/>
          </a:blip>
          <a:stretch>
            <a:fillRect/>
          </a:stretch>
        </p:blipFill>
        <p:spPr>
          <a:xfrm>
            <a:off x="46889" y="2924725"/>
            <a:ext cx="2551637" cy="1912826"/>
          </a:xfrm>
          <a:prstGeom prst="rect">
            <a:avLst/>
          </a:prstGeom>
          <a:noFill/>
          <a:ln>
            <a:noFill/>
          </a:ln>
        </p:spPr>
      </p:pic>
      <p:pic>
        <p:nvPicPr>
          <p:cNvPr id="137" name="Google Shape;137;p23"/>
          <p:cNvPicPr preferRelativeResize="0"/>
          <p:nvPr/>
        </p:nvPicPr>
        <p:blipFill>
          <a:blip r:embed="rId7">
            <a:alphaModFix/>
          </a:blip>
          <a:stretch>
            <a:fillRect/>
          </a:stretch>
        </p:blipFill>
        <p:spPr>
          <a:xfrm>
            <a:off x="2682425" y="2915625"/>
            <a:ext cx="2563768" cy="1912825"/>
          </a:xfrm>
          <a:prstGeom prst="rect">
            <a:avLst/>
          </a:prstGeom>
          <a:noFill/>
          <a:ln>
            <a:noFill/>
          </a:ln>
        </p:spPr>
      </p:pic>
      <p:pic>
        <p:nvPicPr>
          <p:cNvPr id="138" name="Google Shape;138;p23"/>
          <p:cNvPicPr preferRelativeResize="0"/>
          <p:nvPr/>
        </p:nvPicPr>
        <p:blipFill>
          <a:blip r:embed="rId8">
            <a:alphaModFix/>
          </a:blip>
          <a:stretch>
            <a:fillRect/>
          </a:stretch>
        </p:blipFill>
        <p:spPr>
          <a:xfrm>
            <a:off x="5374525" y="2924725"/>
            <a:ext cx="2604949" cy="19128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250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Control Chart in SAS Studio Pt. 3</a:t>
            </a:r>
            <a:endParaRPr/>
          </a:p>
          <a:p>
            <a:pPr indent="0" lvl="0" marL="0" rtl="0" algn="l">
              <a:spcBef>
                <a:spcPts val="0"/>
              </a:spcBef>
              <a:spcAft>
                <a:spcPts val="0"/>
              </a:spcAft>
              <a:buNone/>
            </a:pPr>
            <a:r>
              <a:t/>
            </a:r>
            <a:endParaRPr/>
          </a:p>
        </p:txBody>
      </p:sp>
      <p:pic>
        <p:nvPicPr>
          <p:cNvPr id="144" name="Google Shape;144;p24"/>
          <p:cNvPicPr preferRelativeResize="0"/>
          <p:nvPr/>
        </p:nvPicPr>
        <p:blipFill>
          <a:blip r:embed="rId3">
            <a:alphaModFix/>
          </a:blip>
          <a:stretch>
            <a:fillRect/>
          </a:stretch>
        </p:blipFill>
        <p:spPr>
          <a:xfrm>
            <a:off x="110150" y="565000"/>
            <a:ext cx="2574052" cy="1921475"/>
          </a:xfrm>
          <a:prstGeom prst="rect">
            <a:avLst/>
          </a:prstGeom>
          <a:noFill/>
          <a:ln>
            <a:noFill/>
          </a:ln>
        </p:spPr>
      </p:pic>
      <p:pic>
        <p:nvPicPr>
          <p:cNvPr id="145" name="Google Shape;145;p24"/>
          <p:cNvPicPr preferRelativeResize="0"/>
          <p:nvPr/>
        </p:nvPicPr>
        <p:blipFill>
          <a:blip r:embed="rId4">
            <a:alphaModFix/>
          </a:blip>
          <a:stretch>
            <a:fillRect/>
          </a:stretch>
        </p:blipFill>
        <p:spPr>
          <a:xfrm>
            <a:off x="110150" y="2655830"/>
            <a:ext cx="2574052" cy="1932352"/>
          </a:xfrm>
          <a:prstGeom prst="rect">
            <a:avLst/>
          </a:prstGeom>
          <a:noFill/>
          <a:ln>
            <a:noFill/>
          </a:ln>
        </p:spPr>
      </p:pic>
      <p:pic>
        <p:nvPicPr>
          <p:cNvPr id="146" name="Google Shape;146;p24"/>
          <p:cNvPicPr preferRelativeResize="0"/>
          <p:nvPr/>
        </p:nvPicPr>
        <p:blipFill>
          <a:blip r:embed="rId5">
            <a:alphaModFix/>
          </a:blip>
          <a:stretch>
            <a:fillRect/>
          </a:stretch>
        </p:blipFill>
        <p:spPr>
          <a:xfrm>
            <a:off x="2894752" y="565000"/>
            <a:ext cx="2892313" cy="4170098"/>
          </a:xfrm>
          <a:prstGeom prst="rect">
            <a:avLst/>
          </a:prstGeom>
          <a:noFill/>
          <a:ln>
            <a:noFill/>
          </a:ln>
        </p:spPr>
      </p:pic>
      <p:sp>
        <p:nvSpPr>
          <p:cNvPr id="147" name="Google Shape;147;p24"/>
          <p:cNvSpPr txBox="1"/>
          <p:nvPr/>
        </p:nvSpPr>
        <p:spPr>
          <a:xfrm>
            <a:off x="5917100" y="525425"/>
            <a:ext cx="3022500" cy="42279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000000"/>
              </a:buClr>
              <a:buSzPts val="1000"/>
              <a:buFont typeface="Montserrat"/>
              <a:buChar char="●"/>
            </a:pPr>
            <a:r>
              <a:rPr lang="en" sz="1000">
                <a:latin typeface="Montserrat"/>
                <a:ea typeface="Montserrat"/>
                <a:cs typeface="Montserrat"/>
                <a:sym typeface="Montserrat"/>
              </a:rPr>
              <a:t>We chose to implement control charts for both mean and standard deviations due to the expansive scope of our dataset, notably characterized by multiple transactions occurring on the same day</a:t>
            </a:r>
            <a:endParaRPr sz="1000">
              <a:latin typeface="Montserrat"/>
              <a:ea typeface="Montserrat"/>
              <a:cs typeface="Montserrat"/>
              <a:sym typeface="Montserrat"/>
            </a:endParaRPr>
          </a:p>
          <a:p>
            <a:pPr indent="-292100" lvl="0" marL="457200" rtl="0" algn="l">
              <a:lnSpc>
                <a:spcPct val="115000"/>
              </a:lnSpc>
              <a:spcBef>
                <a:spcPts val="1000"/>
              </a:spcBef>
              <a:spcAft>
                <a:spcPts val="0"/>
              </a:spcAft>
              <a:buClr>
                <a:srgbClr val="000000"/>
              </a:buClr>
              <a:buSzPts val="1000"/>
              <a:buFont typeface="Montserrat"/>
              <a:buChar char="●"/>
            </a:pPr>
            <a:r>
              <a:rPr lang="en" sz="1000">
                <a:latin typeface="Montserrat"/>
                <a:ea typeface="Montserrat"/>
                <a:cs typeface="Montserrat"/>
                <a:sym typeface="Montserrat"/>
              </a:rPr>
              <a:t>We established our control limits by employing 2 standard deviations, a decision influenced by the considerable volatility observed in sales and the substantial range between our maximum and minimum sales figures</a:t>
            </a:r>
            <a:endParaRPr sz="1000">
              <a:latin typeface="Montserrat"/>
              <a:ea typeface="Montserrat"/>
              <a:cs typeface="Montserrat"/>
              <a:sym typeface="Montserrat"/>
            </a:endParaRPr>
          </a:p>
          <a:p>
            <a:pPr indent="-292100" lvl="0" marL="457200" rtl="0" algn="l">
              <a:lnSpc>
                <a:spcPct val="115000"/>
              </a:lnSpc>
              <a:spcBef>
                <a:spcPts val="1000"/>
              </a:spcBef>
              <a:spcAft>
                <a:spcPts val="1000"/>
              </a:spcAft>
              <a:buClr>
                <a:srgbClr val="000000"/>
              </a:buClr>
              <a:buSzPts val="1000"/>
              <a:buFont typeface="Montserrat"/>
              <a:buChar char="●"/>
            </a:pPr>
            <a:r>
              <a:rPr lang="en" sz="1000">
                <a:latin typeface="Montserrat"/>
                <a:ea typeface="Montserrat"/>
                <a:cs typeface="Montserrat"/>
                <a:sym typeface="Montserrat"/>
              </a:rPr>
              <a:t>We examined the table summarizing instances of upper and lower limit breaches in the control charts. Notably, with our dataset featuring multiple transactions on the same day, we observed numerous occurrences where total daily revenue might exhibit variations surpassing the 2 sigma limits</a:t>
            </a:r>
            <a:endParaRPr sz="1000">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